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  <p:sldMasterId id="2147483684" r:id="rId3"/>
    <p:sldMasterId id="2147483686" r:id="rId4"/>
    <p:sldMasterId id="2147483702" r:id="rId5"/>
  </p:sldMasterIdLst>
  <p:notesMasterIdLst>
    <p:notesMasterId r:id="rId13"/>
  </p:notesMasterIdLst>
  <p:sldIdLst>
    <p:sldId id="280" r:id="rId6"/>
    <p:sldId id="279" r:id="rId7"/>
    <p:sldId id="282" r:id="rId8"/>
    <p:sldId id="288" r:id="rId9"/>
    <p:sldId id="289" r:id="rId10"/>
    <p:sldId id="290" r:id="rId11"/>
    <p:sldId id="28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7912" autoAdjust="0"/>
  </p:normalViewPr>
  <p:slideViewPr>
    <p:cSldViewPr snapToGrid="0" showGuides="1">
      <p:cViewPr>
        <p:scale>
          <a:sx n="64" d="100"/>
          <a:sy n="64" d="100"/>
        </p:scale>
        <p:origin x="1762" y="403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23.05.2024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268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83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1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9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lstaff.com/at/news/der-dobot-erntet-wein-im-alleingang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7084" y="1897575"/>
            <a:ext cx="11056403" cy="1531425"/>
          </a:xfrm>
        </p:spPr>
        <p:txBody>
          <a:bodyPr/>
          <a:lstStyle/>
          <a:p>
            <a:r>
              <a:rPr lang="de-DE" sz="4000" dirty="0"/>
              <a:t>Traubenbeeren Erkennung mittels Tiefenkamera Azure Kinect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90921B7-B29A-4977-860B-697B6196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20" b="1" i="0" u="none" strike="noStrike" kern="1200" cap="none" spc="6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Campus Sontheim</a:t>
            </a:r>
            <a:endParaRPr kumimoji="0" lang="de-DE" sz="1420" b="1" i="0" u="none" strike="noStrike" kern="1200" cap="none" spc="6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9C2254E-FFB6-47AF-AAB3-EA980215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084" y="3811104"/>
            <a:ext cx="11056403" cy="19694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36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Bearbeiter: Dominik Bücher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Betreuer: Prof. Dr.-Ing. Peter Ott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2800" b="1" i="0" u="none" strike="noStrike" kern="1200" cap="none" spc="8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1" i="0" u="none" strike="noStrike" kern="1200" cap="none" spc="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Labor ….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F08FB34-7207-4C3C-86D2-06898C8F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  </a:t>
            </a:r>
            <a:fld id="{E6B5151A-17C4-4431-8407-112C0160A8B6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1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4"/>
    </mc:Choice>
    <mc:Fallback>
      <p:transition spd="slow" advTm="80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59427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Motivation: 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400" b="1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Weintrauben automatisch mittels Robot ernten</a:t>
            </a:r>
          </a:p>
          <a:p>
            <a:pPr lvl="5">
              <a:buFont typeface="Arial" panose="020B0604020202020204" pitchFamily="34" charset="0"/>
              <a:buChar char="›"/>
            </a:pPr>
            <a:r>
              <a:rPr lang="en-US" sz="2000" dirty="0"/>
              <a:t>DOBOT </a:t>
            </a:r>
            <a:r>
              <a:rPr lang="en-US" sz="2000" dirty="0" err="1"/>
              <a:t>Cobot</a:t>
            </a:r>
            <a:r>
              <a:rPr lang="en-US" sz="2000" dirty="0"/>
              <a:t> + AGV Vineyard Solution</a:t>
            </a:r>
          </a:p>
          <a:p>
            <a:pPr lvl="4">
              <a:buFont typeface="Arial" panose="020B0604020202020204" pitchFamily="34" charset="0"/>
              <a:buChar char="›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dazu direkt die Qualität überprüfen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Verwenden einer RGBD-Kamera, um die Qualität der Traube vor dem Ernten mittels Form und Farbe zu überprüfen</a:t>
            </a:r>
          </a:p>
          <a:p>
            <a:pPr lvl="5"/>
            <a:endParaRPr lang="de-DE" sz="1800" dirty="0"/>
          </a:p>
        </p:txBody>
      </p:sp>
      <p:pic>
        <p:nvPicPr>
          <p:cNvPr id="11" name="Grafik 10" descr="Ein Bild, das Gelände, Weinberg, draußen, Rebe enthält.&#10;&#10;Automatisch generierte Beschreibung">
            <a:extLst>
              <a:ext uri="{FF2B5EF4-FFF2-40B4-BE49-F238E27FC236}">
                <a16:creationId xmlns:a16="http://schemas.microsoft.com/office/drawing/2014/main" id="{FACC66CF-94F2-499D-814F-51D4C7995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6" t="8702" r="8859" b="583"/>
          <a:stretch/>
        </p:blipFill>
        <p:spPr>
          <a:xfrm>
            <a:off x="6189216" y="1527168"/>
            <a:ext cx="5764695" cy="38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50"/>
    </mc:Choice>
    <mc:Fallback>
      <p:transition spd="slow" advTm="4085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5413837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Azure Kinect &amp; RANSAC: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Erfassung einer Punktewolke mittels Azure Kinect Kamera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RANSAC </a:t>
            </a:r>
            <a:r>
              <a:rPr lang="de-DE" sz="2400" dirty="0" err="1"/>
              <a:t>shape</a:t>
            </a:r>
            <a:r>
              <a:rPr lang="de-DE" sz="2400" dirty="0"/>
              <a:t> </a:t>
            </a:r>
            <a:r>
              <a:rPr lang="de-DE" sz="2400" dirty="0" err="1"/>
              <a:t>detection</a:t>
            </a:r>
            <a:r>
              <a:rPr lang="de-DE" sz="2400" dirty="0"/>
              <a:t> anwenden, um Trauben in der Punktewolke zu lokalisieren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200" dirty="0"/>
          </a:p>
          <a:p>
            <a:pPr lvl="4">
              <a:buFont typeface="Wingdings" panose="05000000000000000000" pitchFamily="2" charset="2"/>
              <a:buChar char="Ø"/>
            </a:pPr>
            <a:r>
              <a:rPr lang="de-DE" sz="2400" dirty="0"/>
              <a:t>Bei der Shape </a:t>
            </a:r>
            <a:r>
              <a:rPr lang="de-DE" sz="2400" dirty="0" err="1"/>
              <a:t>detection</a:t>
            </a:r>
            <a:r>
              <a:rPr lang="de-DE" sz="2400" dirty="0"/>
              <a:t> werden Kugelförmige Objekte in der Punktewolke gesucht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6" name="Grafik 5" descr="Ein Bild, das Wand, Im Haus, Mobiliar, Whiteboard enthält.&#10;&#10;Automatisch generierte Beschreibung">
            <a:extLst>
              <a:ext uri="{FF2B5EF4-FFF2-40B4-BE49-F238E27FC236}">
                <a16:creationId xmlns:a16="http://schemas.microsoft.com/office/drawing/2014/main" id="{B9CC8BB2-92F7-4B65-BF34-6118EA526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" t="29710" r="5571" b="4562"/>
          <a:stretch/>
        </p:blipFill>
        <p:spPr>
          <a:xfrm>
            <a:off x="6008782" y="1868556"/>
            <a:ext cx="5918322" cy="31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59"/>
    </mc:Choice>
    <mc:Fallback>
      <p:transition spd="slow" advTm="343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7644594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Ergebnisse des RANSAC Algorithmus: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Kinderkunst, Zeichnung, Clipart, Kunst enthält.&#10;&#10;Automatisch generierte Beschreibung">
            <a:extLst>
              <a:ext uri="{FF2B5EF4-FFF2-40B4-BE49-F238E27FC236}">
                <a16:creationId xmlns:a16="http://schemas.microsoft.com/office/drawing/2014/main" id="{A7CF510B-6211-F95B-463E-708ACFB7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47" y="1381539"/>
            <a:ext cx="5076453" cy="4838148"/>
          </a:xfrm>
          <a:prstGeom prst="rect">
            <a:avLst/>
          </a:prstGeom>
        </p:spPr>
      </p:pic>
      <p:pic>
        <p:nvPicPr>
          <p:cNvPr id="11" name="Grafik 10" descr="Ein Bild, das Entwurf, Zeichnung, Symbol, Grab enthält.&#10;&#10;Automatisch generierte Beschreibung">
            <a:extLst>
              <a:ext uri="{FF2B5EF4-FFF2-40B4-BE49-F238E27FC236}">
                <a16:creationId xmlns:a16="http://schemas.microsoft.com/office/drawing/2014/main" id="{0CA566CE-45CA-74DC-0F75-3DB50A30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4" y="1304572"/>
            <a:ext cx="5045831" cy="499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6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57"/>
    </mc:Choice>
    <mc:Fallback>
      <p:transition spd="slow" advTm="2305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Traubenbeeren Erkennung mittels Tiefenkamera Azure Kinect |  Dominik Bücher / Prof. Dr.-Ing. Peter Ott  |  </a:t>
            </a:r>
            <a:r>
              <a:rPr lang="de-DE" dirty="0" err="1"/>
              <a:t>SoSe</a:t>
            </a:r>
            <a:r>
              <a:rPr lang="de-DE" dirty="0"/>
              <a:t> 2024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6193481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Training eines Neuronalen Netzes:</a:t>
            </a:r>
          </a:p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Training eines Neuronalen Netzes welches anhand der Form und der Farbe die Qualität der Trauben überprüfen soll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Input für das Neuronale Netz sind die Punkte der einzelnen erkannten Traubenbeeren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1400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de-DE" sz="2400" dirty="0"/>
              <a:t>Zusätzlich wird auch der RGB-Werte der Punkte als Eingabe übergeben</a:t>
            </a: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lvl="4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accent1"/>
              </a:solidFill>
            </a:endParaRPr>
          </a:p>
          <a:p>
            <a:pPr marL="0" lvl="4" indent="0">
              <a:buNone/>
            </a:pPr>
            <a:endParaRPr lang="de-DE" sz="2400" b="1" dirty="0">
              <a:solidFill>
                <a:schemeClr val="accent1"/>
              </a:solidFill>
            </a:endParaRPr>
          </a:p>
        </p:txBody>
      </p:sp>
      <p:pic>
        <p:nvPicPr>
          <p:cNvPr id="8" name="Grafik 7" descr="Ein Bild, das Zeichnung, Grafiken, Darstellung, Kunst enthält.&#10;&#10;Automatisch generierte Beschreibung">
            <a:extLst>
              <a:ext uri="{FF2B5EF4-FFF2-40B4-BE49-F238E27FC236}">
                <a16:creationId xmlns:a16="http://schemas.microsoft.com/office/drawing/2014/main" id="{BD2DD483-2305-93D0-7D88-509BF576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864" y="1434289"/>
            <a:ext cx="4221948" cy="43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44"/>
    </mc:Choice>
    <mc:Fallback>
      <p:transition spd="slow" advTm="498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F23977-D99F-F1DD-E949-A04A7EF5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9BCD99-D559-BB7B-7AE3-7E6EB00F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0ADBA3-BDFF-6B35-96D8-74E85821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E26900D-8778-E3E1-DF42-A5A937808E24}"/>
              </a:ext>
            </a:extLst>
          </p:cNvPr>
          <p:cNvSpPr txBox="1"/>
          <p:nvPr/>
        </p:nvSpPr>
        <p:spPr>
          <a:xfrm>
            <a:off x="830179" y="2959768"/>
            <a:ext cx="714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Herzliches Dankeschön an …</a:t>
            </a:r>
          </a:p>
          <a:p>
            <a:endParaRPr lang="de-DE" dirty="0"/>
          </a:p>
          <a:p>
            <a:r>
              <a:rPr lang="de-DE" dirty="0"/>
              <a:t>	Prof. </a:t>
            </a:r>
          </a:p>
        </p:txBody>
      </p:sp>
    </p:spTree>
    <p:extLst>
      <p:ext uri="{BB962C8B-B14F-4D97-AF65-F5344CB8AC3E}">
        <p14:creationId xmlns:p14="http://schemas.microsoft.com/office/powerpoint/2010/main" val="71220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Thema | Bearbeiter / Prof. XYZ |  </a:t>
            </a:r>
            <a:r>
              <a:rPr lang="de-DE" dirty="0" err="1"/>
              <a:t>SoSe</a:t>
            </a:r>
            <a:r>
              <a:rPr lang="de-DE" dirty="0"/>
              <a:t> 2021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Inhaltsplatzhalter 13">
            <a:extLst>
              <a:ext uri="{FF2B5EF4-FFF2-40B4-BE49-F238E27FC236}">
                <a16:creationId xmlns:a16="http://schemas.microsoft.com/office/drawing/2014/main" id="{36D818A8-F376-43E1-AB64-F8555A933377}"/>
              </a:ext>
            </a:extLst>
          </p:cNvPr>
          <p:cNvSpPr txBox="1">
            <a:spLocks/>
          </p:cNvSpPr>
          <p:nvPr/>
        </p:nvSpPr>
        <p:spPr>
          <a:xfrm>
            <a:off x="594945" y="900752"/>
            <a:ext cx="11188543" cy="5398448"/>
          </a:xfrm>
          <a:prstGeom prst="rect">
            <a:avLst/>
          </a:prstGeom>
        </p:spPr>
        <p:txBody>
          <a:bodyPr/>
          <a:lstStyle>
            <a:lvl1pPr marL="0" indent="0" algn="l" defTabSz="91440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1999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2201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3" indent="-288003" algn="l" defTabSz="914407" rtl="0" eaLnBrk="1" latinLnBrk="0" hangingPunct="1">
              <a:lnSpc>
                <a:spcPct val="105000"/>
              </a:lnSpc>
              <a:spcBef>
                <a:spcPts val="599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2201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88003" indent="0" algn="l" defTabSz="914407" rtl="0" eaLnBrk="1" latinLnBrk="0" hangingPunct="1">
              <a:lnSpc>
                <a:spcPct val="108000"/>
              </a:lnSpc>
              <a:spcBef>
                <a:spcPts val="13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&gt;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4004" indent="-216001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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003" indent="-288003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3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7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999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4" indent="0">
              <a:buNone/>
            </a:pPr>
            <a:r>
              <a:rPr lang="de-DE" sz="2800" b="1" dirty="0">
                <a:solidFill>
                  <a:schemeClr val="accent1"/>
                </a:solidFill>
              </a:rPr>
              <a:t>Quellen: </a:t>
            </a:r>
          </a:p>
          <a:p>
            <a:pPr lvl="4"/>
            <a:r>
              <a:rPr lang="de-DE" sz="2400" b="1" dirty="0">
                <a:solidFill>
                  <a:schemeClr val="accent1"/>
                </a:solidFill>
                <a:hlinkClick r:id="rId2"/>
              </a:rPr>
              <a:t>https://www.falstaff.com/at/news/der-dobot-erntet-wein-im-alleingang</a:t>
            </a:r>
            <a:endParaRPr lang="de-DE" sz="2400" b="1" dirty="0">
              <a:solidFill>
                <a:schemeClr val="accent1"/>
              </a:solidFill>
            </a:endParaRPr>
          </a:p>
          <a:p>
            <a:pPr lvl="4"/>
            <a:r>
              <a:rPr lang="de-DE" sz="2400" b="1" dirty="0">
                <a:solidFill>
                  <a:schemeClr val="accent1"/>
                </a:solidFill>
              </a:rPr>
              <a:t>https://www.youtube.com/watch?v=fFBEML0qElQ</a:t>
            </a:r>
          </a:p>
        </p:txBody>
      </p:sp>
    </p:spTree>
    <p:extLst>
      <p:ext uri="{BB962C8B-B14F-4D97-AF65-F5344CB8AC3E}">
        <p14:creationId xmlns:p14="http://schemas.microsoft.com/office/powerpoint/2010/main" val="391908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4"/>
    </mc:Choice>
    <mc:Fallback>
      <p:transition spd="slow" advTm="22374"/>
    </mc:Fallback>
  </mc:AlternateContent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4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5.xml><?xml version="1.0" encoding="utf-8"?>
<a:theme xmlns:a="http://schemas.openxmlformats.org/drawingml/2006/main" name="4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PPT_HHN_16x9_DE_02-1</Template>
  <TotalTime>0</TotalTime>
  <Words>318</Words>
  <Application>Microsoft Office PowerPoint</Application>
  <PresentationFormat>Breitbild</PresentationFormat>
  <Paragraphs>57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Arial</vt:lpstr>
      <vt:lpstr>Calibri</vt:lpstr>
      <vt:lpstr>Wingdings</vt:lpstr>
      <vt:lpstr>PPT_HHN_16x9_DE_02</vt:lpstr>
      <vt:lpstr>1_PPT_HHN_16x9_DE_02</vt:lpstr>
      <vt:lpstr>2_PPT_HHN_16x9_DE_02</vt:lpstr>
      <vt:lpstr>3_PPT_HHN_16x9_DE_02</vt:lpstr>
      <vt:lpstr>4_PPT_HHN_16x9_DE_02</vt:lpstr>
      <vt:lpstr>Traubenbeeren Erkennung mittels Tiefenkamera Azure Kinect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Hochschule Heilbronn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Dausch, Anke</dc:creator>
  <cp:lastModifiedBy>Dominik Buecher</cp:lastModifiedBy>
  <cp:revision>62</cp:revision>
  <dcterms:created xsi:type="dcterms:W3CDTF">2019-06-19T07:47:57Z</dcterms:created>
  <dcterms:modified xsi:type="dcterms:W3CDTF">2024-05-27T08:31:04Z</dcterms:modified>
</cp:coreProperties>
</file>